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341" r:id="rId5"/>
    <p:sldId id="260" r:id="rId6"/>
    <p:sldId id="261" r:id="rId7"/>
    <p:sldId id="263" r:id="rId8"/>
    <p:sldId id="266" r:id="rId9"/>
    <p:sldId id="267" r:id="rId10"/>
    <p:sldId id="268" r:id="rId11"/>
    <p:sldId id="353" r:id="rId12"/>
    <p:sldId id="352" r:id="rId13"/>
    <p:sldId id="355" r:id="rId14"/>
    <p:sldId id="354" r:id="rId15"/>
    <p:sldId id="356" r:id="rId16"/>
    <p:sldId id="28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1" r:id="rId29"/>
    <p:sldId id="284" r:id="rId30"/>
    <p:sldId id="285" r:id="rId31"/>
    <p:sldId id="302" r:id="rId32"/>
    <p:sldId id="286" r:id="rId33"/>
    <p:sldId id="287" r:id="rId34"/>
    <p:sldId id="288" r:id="rId35"/>
    <p:sldId id="289" r:id="rId36"/>
    <p:sldId id="294" r:id="rId37"/>
    <p:sldId id="295" r:id="rId38"/>
    <p:sldId id="296" r:id="rId39"/>
    <p:sldId id="297" r:id="rId40"/>
    <p:sldId id="298" r:id="rId41"/>
    <p:sldId id="300" r:id="rId42"/>
    <p:sldId id="342" r:id="rId43"/>
    <p:sldId id="344" r:id="rId44"/>
    <p:sldId id="345" r:id="rId45"/>
    <p:sldId id="346" r:id="rId46"/>
    <p:sldId id="347" r:id="rId47"/>
    <p:sldId id="348" r:id="rId48"/>
    <p:sldId id="343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9" r:id="rId59"/>
    <p:sldId id="351" r:id="rId60"/>
    <p:sldId id="312" r:id="rId61"/>
    <p:sldId id="313" r:id="rId62"/>
    <p:sldId id="314" r:id="rId63"/>
    <p:sldId id="315" r:id="rId64"/>
    <p:sldId id="350" r:id="rId65"/>
    <p:sldId id="316" r:id="rId66"/>
    <p:sldId id="317" r:id="rId67"/>
    <p:sldId id="318" r:id="rId68"/>
    <p:sldId id="334" r:id="rId69"/>
    <p:sldId id="333" r:id="rId70"/>
    <p:sldId id="319" r:id="rId71"/>
    <p:sldId id="320" r:id="rId72"/>
    <p:sldId id="321" r:id="rId73"/>
    <p:sldId id="32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45"/>
    <p:restoredTop sz="91429"/>
  </p:normalViewPr>
  <p:slideViewPr>
    <p:cSldViewPr snapToGrid="0" snapToObjects="1">
      <p:cViewPr varScale="1">
        <p:scale>
          <a:sx n="127" d="100"/>
          <a:sy n="127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897.76107989362333</c:v>
                </c:pt>
                <c:pt idx="11">
                  <c:v>898.90133913325337</c:v>
                </c:pt>
                <c:pt idx="12">
                  <c:v>766.72912188370685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C-CC49-B78D-B3414B65184E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831.65504318050762</c:v>
                </c:pt>
                <c:pt idx="18">
                  <c:v>764.26207332408967</c:v>
                </c:pt>
                <c:pt idx="19">
                  <c:v>700.33250063458911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349.83391942168328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87.37547598250967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67.423700321484432</c:v>
                </c:pt>
                <c:pt idx="47">
                  <c:v>61.783791576635053</c:v>
                </c:pt>
                <c:pt idx="48">
                  <c:v>56.615654189610083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9C-CC49-B78D-B3414B651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3055504"/>
        <c:axId val="1583056864"/>
      </c:lineChart>
      <c:dateAx>
        <c:axId val="158305550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6864"/>
        <c:crossesAt val="1E-3"/>
        <c:auto val="0"/>
        <c:lblOffset val="100"/>
        <c:baseTimeUnit val="months"/>
        <c:majorUnit val="6"/>
        <c:majorTimeUnit val="months"/>
      </c:dateAx>
      <c:valAx>
        <c:axId val="1583056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24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9465" y="1066011"/>
            <a:ext cx="8622535" cy="1470025"/>
          </a:xfrm>
          <a:noFill/>
        </p:spPr>
        <p:txBody>
          <a:bodyPr>
            <a:noAutofit/>
          </a:bodyPr>
          <a:lstStyle/>
          <a:p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The bioinformatics of reduced representation libraries: </a:t>
            </a:r>
            <a:br>
              <a:rPr lang="en-US" sz="4000" b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RADseq and beyond</a:t>
            </a: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3164671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067"/>
          <a:stretch/>
        </p:blipFill>
        <p:spPr>
          <a:xfrm>
            <a:off x="10995202" y="717784"/>
            <a:ext cx="1084735" cy="6241816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5321" y="943648"/>
            <a:ext cx="4742565" cy="1151739"/>
            <a:chOff x="4156808" y="815912"/>
            <a:chExt cx="4742565" cy="1151739"/>
          </a:xfrm>
        </p:grpSpPr>
        <p:sp>
          <p:nvSpPr>
            <p:cNvPr id="91" name="Rounded Rectangle 90"/>
            <p:cNvSpPr/>
            <p:nvPr/>
          </p:nvSpPr>
          <p:spPr>
            <a:xfrm>
              <a:off x="4156808" y="830411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45635" y="1013499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00642" y="1059192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49012" y="1106954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97382" y="1159946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42654" y="1304731"/>
              <a:ext cx="61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FASTQ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13318" y="815912"/>
              <a:ext cx="1029798" cy="1150710"/>
              <a:chOff x="6711506" y="839948"/>
              <a:chExt cx="1029798" cy="115071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711506" y="853418"/>
                <a:ext cx="1029798" cy="1137240"/>
              </a:xfrm>
              <a:prstGeom prst="round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L-Shape 140"/>
              <p:cNvSpPr/>
              <p:nvPr/>
            </p:nvSpPr>
            <p:spPr>
              <a:xfrm rot="5400000" flipH="1" flipV="1">
                <a:off x="6838290" y="1117878"/>
                <a:ext cx="243707" cy="337050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2" name="L-Shape 141"/>
              <p:cNvSpPr/>
              <p:nvPr/>
            </p:nvSpPr>
            <p:spPr>
              <a:xfrm rot="5400000" flipH="1" flipV="1">
                <a:off x="6954528" y="1247290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3" name="L-Shape 142"/>
              <p:cNvSpPr/>
              <p:nvPr/>
            </p:nvSpPr>
            <p:spPr>
              <a:xfrm rot="5400000" flipH="1" flipV="1">
                <a:off x="7085098" y="1357336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4" name="L-Shape 143"/>
              <p:cNvSpPr/>
              <p:nvPr/>
            </p:nvSpPr>
            <p:spPr>
              <a:xfrm rot="5400000" flipH="1" flipV="1">
                <a:off x="7213820" y="1490034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5" name="L-Shape 144"/>
              <p:cNvSpPr/>
              <p:nvPr/>
            </p:nvSpPr>
            <p:spPr>
              <a:xfrm rot="5400000" flipH="1" flipV="1">
                <a:off x="7348310" y="1616249"/>
                <a:ext cx="243705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6" name="TextBox 145"/>
              <p:cNvSpPr txBox="1"/>
              <p:nvPr/>
            </p:nvSpPr>
            <p:spPr>
              <a:xfrm>
                <a:off x="6722488" y="839948"/>
                <a:ext cx="1018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dDocent</a:t>
                </a:r>
                <a:endParaRPr lang="en-US" sz="16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325676" y="1372633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182186" y="1375989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7869575" y="829382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76065" y="958077"/>
              <a:ext cx="616818" cy="8798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5066" y="899705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VCF</a:t>
              </a:r>
              <a:endParaRPr lang="en-US" sz="16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102499" y="1288844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255098" y="1266556"/>
              <a:ext cx="93344" cy="45719"/>
              <a:chOff x="8290023" y="1266556"/>
              <a:chExt cx="93344" cy="4571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8526733" y="1266556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8392962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0587" y="1266556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8102499" y="1426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8392962" y="1404812"/>
              <a:ext cx="93344" cy="45719"/>
              <a:chOff x="8290023" y="1266556"/>
              <a:chExt cx="93344" cy="4571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26733" y="1404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2" name="Rectangle 13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255098" y="1404239"/>
              <a:ext cx="93344" cy="45719"/>
              <a:chOff x="8392962" y="1404239"/>
              <a:chExt cx="93344" cy="45719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8392962" y="1404239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440587" y="1404239"/>
                <a:ext cx="45719" cy="45719"/>
              </a:xfrm>
              <a:prstGeom prst="rect">
                <a:avLst/>
              </a:prstGeom>
              <a:solidFill>
                <a:schemeClr val="accent3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8102499" y="1568681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8526733" y="1546393"/>
              <a:ext cx="93344" cy="45719"/>
              <a:chOff x="8290023" y="1266556"/>
              <a:chExt cx="93344" cy="4571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255098" y="1546393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392962" y="1546393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40587" y="1546393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8102499" y="1707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8255098" y="1685239"/>
              <a:ext cx="93344" cy="45719"/>
              <a:chOff x="8290023" y="1266556"/>
              <a:chExt cx="93344" cy="4571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526733" y="1685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2" name="Rectangle 12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8392962" y="1685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440587" y="1685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7" name="Content Placeholder 2"/>
          <p:cNvSpPr txBox="1">
            <a:spLocks/>
          </p:cNvSpPr>
          <p:nvPr/>
        </p:nvSpPr>
        <p:spPr>
          <a:xfrm>
            <a:off x="162416" y="2219484"/>
            <a:ext cx="6739031" cy="4404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Adaptation Genomics and intro to RADseq</a:t>
            </a:r>
          </a:p>
          <a:p>
            <a:pPr lvl="1"/>
            <a:r>
              <a:rPr lang="en-US" dirty="0"/>
              <a:t>RADseq methods, bias, and experimental design</a:t>
            </a:r>
          </a:p>
          <a:p>
            <a:pPr lvl="1"/>
            <a:r>
              <a:rPr lang="en-US" dirty="0"/>
              <a:t>RADseq data pipelines and bioinformatic challenges</a:t>
            </a:r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Reference Assembly</a:t>
            </a:r>
          </a:p>
          <a:p>
            <a:pPr lvl="1"/>
            <a:r>
              <a:rPr lang="en-US" dirty="0"/>
              <a:t>Read Mapping</a:t>
            </a:r>
          </a:p>
          <a:p>
            <a:pPr lvl="1"/>
            <a:r>
              <a:rPr lang="en-US" dirty="0"/>
              <a:t>Live demonstration of dDocent</a:t>
            </a:r>
          </a:p>
          <a:p>
            <a:pPr lvl="1"/>
            <a:r>
              <a:rPr lang="en-US" dirty="0"/>
              <a:t>SNP Filtering</a:t>
            </a:r>
          </a:p>
          <a:p>
            <a:r>
              <a:rPr lang="en-US" dirty="0"/>
              <a:t>Bonus Lecture and Exercise</a:t>
            </a:r>
          </a:p>
          <a:p>
            <a:pPr lvl="1"/>
            <a:r>
              <a:rPr lang="en-US" dirty="0"/>
              <a:t>What is EecSeq?</a:t>
            </a:r>
          </a:p>
          <a:p>
            <a:pPr lvl="1"/>
            <a:r>
              <a:rPr lang="en-US" dirty="0"/>
              <a:t>EecSeq Exercise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8" name="Picture 147" descr="FullSizeRend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854" y="2055296"/>
            <a:ext cx="3492525" cy="3710031"/>
          </a:xfrm>
          <a:prstGeom prst="rect">
            <a:avLst/>
          </a:prstGeom>
        </p:spPr>
      </p:pic>
      <p:sp>
        <p:nvSpPr>
          <p:cNvPr id="14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20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19560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4757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15405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9109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20764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7378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7716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063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rm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pPr lvl="1"/>
            <a:r>
              <a:rPr lang="en-US" dirty="0"/>
              <a:t>Influences of coastal pollution and life history on the population connectivity of Asterinid sea stars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 descr="232323232fp5399;&gt;nu=3292&gt;-;4&gt;;7-&gt;WSNRCG=3673;8948-32&lt;nu0mrj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161"/>
          <a:stretch/>
        </p:blipFill>
        <p:spPr>
          <a:xfrm>
            <a:off x="6745964" y="1412470"/>
            <a:ext cx="3491345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1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45" b="-45945"/>
          <a:stretch/>
        </p:blipFill>
        <p:spPr>
          <a:xfrm>
            <a:off x="6987072" y="1961324"/>
            <a:ext cx="2869831" cy="3682219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r>
              <a:rPr lang="en-US" dirty="0"/>
              <a:t>Postdoc (2012-2016)</a:t>
            </a:r>
          </a:p>
          <a:p>
            <a:pPr lvl="1"/>
            <a:r>
              <a:rPr lang="en-US" dirty="0"/>
              <a:t>Texas A&amp;M Corpus Christi</a:t>
            </a:r>
          </a:p>
          <a:p>
            <a:r>
              <a:rPr lang="en-US" dirty="0"/>
              <a:t>Postdoc (2016-2017)</a:t>
            </a:r>
          </a:p>
          <a:p>
            <a:pPr lvl="1"/>
            <a:r>
              <a:rPr lang="en-US" dirty="0"/>
              <a:t>Northeastern University</a:t>
            </a:r>
          </a:p>
          <a:p>
            <a:r>
              <a:rPr lang="en-US" dirty="0"/>
              <a:t>Assistant Professor (Aug 2017- )</a:t>
            </a:r>
          </a:p>
          <a:p>
            <a:pPr lvl="1"/>
            <a:r>
              <a:rPr lang="en-US" dirty="0"/>
              <a:t>University of Rhode Island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5541"/>
          <a:stretch/>
        </p:blipFill>
        <p:spPr>
          <a:xfrm>
            <a:off x="6987072" y="993916"/>
            <a:ext cx="2869831" cy="193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967"/>
          <a:stretch/>
        </p:blipFill>
        <p:spPr>
          <a:xfrm>
            <a:off x="10995202" y="717784"/>
            <a:ext cx="1084735" cy="183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72" y="2931131"/>
            <a:ext cx="2869831" cy="20097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72" y="4940840"/>
            <a:ext cx="2865353" cy="15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253149" y="2217095"/>
            <a:ext cx="4400493" cy="3300370"/>
            <a:chOff x="192912" y="-54980"/>
            <a:chExt cx="9217306" cy="691298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1" b="89974" l="17480" r="832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12" y="-54980"/>
              <a:ext cx="9217306" cy="69129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83" b="75130" l="35400" r="64600">
                          <a14:foregroundMark x1="47021" y1="12305" x2="47021" y2="12305"/>
                          <a14:foregroundMark x1="51807" y1="17057" x2="51807" y2="17057"/>
                          <a14:foregroundMark x1="45752" y1="33724" x2="45752" y2="33724"/>
                          <a14:foregroundMark x1="39893" y1="30208" x2="39893" y2="30208"/>
                          <a14:foregroundMark x1="38916" y1="34766" x2="38916" y2="34766"/>
                          <a14:foregroundMark x1="43457" y1="46419" x2="43457" y2="46419"/>
                          <a14:foregroundMark x1="41797" y1="49089" x2="41797" y2="49089"/>
                          <a14:foregroundMark x1="44873" y1="54167" x2="44873" y2="54167"/>
                          <a14:foregroundMark x1="50049" y1="62956" x2="50049" y2="62956"/>
                          <a14:foregroundMark x1="51709" y1="61458" x2="51709" y2="61458"/>
                          <a14:foregroundMark x1="56104" y1="52799" x2="56104" y2="52799"/>
                          <a14:foregroundMark x1="58252" y1="50130" x2="58252" y2="50130"/>
                          <a14:foregroundMark x1="55615" y1="57878" x2="55615" y2="57878"/>
                          <a14:foregroundMark x1="52832" y1="69727" x2="52832" y2="69727"/>
                          <a14:foregroundMark x1="51953" y1="70898" x2="51953" y2="70898"/>
                          <a14:foregroundMark x1="53711" y1="68880" x2="53711" y2="68880"/>
                          <a14:foregroundMark x1="58789" y1="31055" x2="58789" y2="31055"/>
                          <a14:foregroundMark x1="57520" y1="35286" x2="57520" y2="35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9177">
              <a:off x="2788048" y="2074400"/>
              <a:ext cx="4100534" cy="3075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4615357">
              <a:off x="6272646" y="1782236"/>
              <a:ext cx="384608" cy="217333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8187872">
              <a:off x="6017453" y="3785881"/>
              <a:ext cx="384608" cy="217333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3243712">
              <a:off x="3646619" y="3952467"/>
              <a:ext cx="358560" cy="20261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7109214">
              <a:off x="3022221" y="1844082"/>
              <a:ext cx="384608" cy="21733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21379787">
              <a:off x="4477560" y="488305"/>
              <a:ext cx="305766" cy="17278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1845" y="2541055"/>
            <a:ext cx="1913531" cy="1325708"/>
            <a:chOff x="2232631" y="4226681"/>
            <a:chExt cx="1913531" cy="1325708"/>
          </a:xfrm>
        </p:grpSpPr>
        <p:sp>
          <p:nvSpPr>
            <p:cNvPr id="10" name="Rounded Rectangle 9"/>
            <p:cNvSpPr/>
            <p:nvPr/>
          </p:nvSpPr>
          <p:spPr>
            <a:xfrm>
              <a:off x="2881225" y="4648723"/>
              <a:ext cx="1122052" cy="9036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32631" y="5032410"/>
              <a:ext cx="628769" cy="4953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71040" y="4668282"/>
              <a:ext cx="547411" cy="36652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61920" y="4656425"/>
              <a:ext cx="36576" cy="879490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63526" y="5248984"/>
              <a:ext cx="573582" cy="259262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7860" y="4543360"/>
              <a:ext cx="231286" cy="9283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89908" y="4543361"/>
              <a:ext cx="231286" cy="9283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96890" y="4543362"/>
              <a:ext cx="231286" cy="92832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758868" y="4953772"/>
              <a:ext cx="101026" cy="415145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457111" y="4970022"/>
              <a:ext cx="101026" cy="41514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142990" y="4970021"/>
              <a:ext cx="101026" cy="41514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42628" y="4226681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93536" y="2524058"/>
            <a:ext cx="1903534" cy="1327106"/>
            <a:chOff x="6841779" y="2858927"/>
            <a:chExt cx="1903534" cy="1327106"/>
          </a:xfrm>
        </p:grpSpPr>
        <p:sp>
          <p:nvSpPr>
            <p:cNvPr id="70" name="TextBox 69"/>
            <p:cNvSpPr txBox="1"/>
            <p:nvPr/>
          </p:nvSpPr>
          <p:spPr>
            <a:xfrm>
              <a:off x="6841779" y="2858927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Connectivity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953462" y="2522270"/>
            <a:ext cx="2042343" cy="1344493"/>
            <a:chOff x="4511149" y="539845"/>
            <a:chExt cx="2042343" cy="1344493"/>
          </a:xfrm>
        </p:grpSpPr>
        <p:sp>
          <p:nvSpPr>
            <p:cNvPr id="119" name="TextBox 118"/>
            <p:cNvSpPr txBox="1"/>
            <p:nvPr/>
          </p:nvSpPr>
          <p:spPr>
            <a:xfrm>
              <a:off x="4511149" y="539845"/>
              <a:ext cx="204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Seascape Genomics</a:t>
              </a:r>
            </a:p>
          </p:txBody>
        </p:sp>
        <p:pic>
          <p:nvPicPr>
            <p:cNvPr id="42" name="Picture 41" descr="Screen shot 2010-06-21 at 1.46.10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"/>
            <a:stretch>
              <a:fillRect/>
            </a:stretch>
          </p:blipFill>
          <p:spPr bwMode="auto">
            <a:xfrm>
              <a:off x="4869163" y="916927"/>
              <a:ext cx="1286747" cy="967411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Program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63661" y="2526959"/>
            <a:ext cx="1914096" cy="1394381"/>
            <a:chOff x="2047076" y="2402449"/>
            <a:chExt cx="1914096" cy="1394381"/>
          </a:xfrm>
        </p:grpSpPr>
        <p:sp>
          <p:nvSpPr>
            <p:cNvPr id="54" name="TextBox 53"/>
            <p:cNvSpPr txBox="1"/>
            <p:nvPr/>
          </p:nvSpPr>
          <p:spPr>
            <a:xfrm>
              <a:off x="2047076" y="2402449"/>
              <a:ext cx="191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Selection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453596" y="2526964"/>
            <a:ext cx="1989469" cy="1281157"/>
            <a:chOff x="5813880" y="5158234"/>
            <a:chExt cx="1989469" cy="1281157"/>
          </a:xfrm>
        </p:grpSpPr>
        <p:sp>
          <p:nvSpPr>
            <p:cNvPr id="87" name="TextBox 86"/>
            <p:cNvSpPr txBox="1"/>
            <p:nvPr/>
          </p:nvSpPr>
          <p:spPr>
            <a:xfrm>
              <a:off x="5813880" y="5158234"/>
              <a:ext cx="188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2682" y="5579868"/>
              <a:ext cx="1764792" cy="859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93390" y="6088180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python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5855290" y="5546620"/>
              <a:ext cx="178308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6098252" y="5466475"/>
              <a:ext cx="129707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>
                  <a:solidFill>
                    <a:schemeClr val="bg1"/>
                  </a:solidFill>
                </a:rPr>
                <a:t>Terminal</a:t>
              </a: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5875838" y="5521159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39363" y="5521159"/>
              <a:ext cx="45719" cy="45719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000465" y="5521159"/>
              <a:ext cx="45719" cy="45719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889532" y="5654477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bash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381"/>
          <a:stretch/>
        </p:blipFill>
        <p:spPr>
          <a:xfrm>
            <a:off x="10995202" y="717783"/>
            <a:ext cx="1084735" cy="2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01927 0.11458 0.03906 0.22963 0.07708 0.29143 C 0.1151 0.35324 0.22864 0.37199 0.22864 0.37292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8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C -0.00182 0.11574 -0.00299 0.23194 0.04818 0.29675 C 0.09948 0.36157 0.30456 0.38472 0.30456 0.38564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9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6406 0.04098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20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7 C -0.06302 -0.11296 -0.12422 -0.25926 -0.19219 -0.25394 C -0.26003 -0.24838 -0.39584 0.01157 -0.39584 0.01204 " pathEditMode="relative" rAng="0" ptsTypes="AAA">
                                      <p:cBhvr>
                                        <p:cTn id="32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1203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C 0.01562 -0.11759 0.03919 -0.2537 -0.02513 -0.29514 C -0.08932 -0.33657 -0.378 -0.2493 -0.378 -0.24907 " pathEditMode="relative" rAng="0" ptsTypes="AAA">
                                      <p:cBhvr>
                                        <p:cTn id="3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659" y="1785319"/>
            <a:ext cx="8624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</p:spPr>
        <p:txBody>
          <a:bodyPr/>
          <a:lstStyle/>
          <a:p>
            <a:r>
              <a:rPr lang="en-US" dirty="0"/>
              <a:t>Next generation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7" y="1012794"/>
            <a:ext cx="10821348" cy="4525963"/>
          </a:xfrm>
        </p:spPr>
        <p:txBody>
          <a:bodyPr>
            <a:noAutofit/>
          </a:bodyPr>
          <a:lstStyle/>
          <a:p>
            <a:r>
              <a:rPr lang="en-US" dirty="0"/>
              <a:t>Amplicon 454 Sequencing</a:t>
            </a:r>
          </a:p>
          <a:p>
            <a:pPr lvl="1"/>
            <a:r>
              <a:rPr lang="en-US" dirty="0"/>
              <a:t>Method to simultaneously sequence 10 loci for 20 individuals across 16 localities</a:t>
            </a:r>
          </a:p>
          <a:p>
            <a:pPr lvl="2"/>
            <a:r>
              <a:rPr lang="en-US" dirty="0"/>
              <a:t>Puritz et al. 2012, Puritz and Toonen 2013, Puritz et al. In Prep</a:t>
            </a:r>
          </a:p>
          <a:p>
            <a:pPr lvl="2"/>
            <a:endParaRPr lang="en-US" dirty="0"/>
          </a:p>
          <a:p>
            <a:r>
              <a:rPr lang="en-US" dirty="0" err="1"/>
              <a:t>ezRAD</a:t>
            </a:r>
            <a:endParaRPr lang="en-US" dirty="0"/>
          </a:p>
          <a:p>
            <a:pPr lvl="1"/>
            <a:r>
              <a:rPr lang="en-US" dirty="0"/>
              <a:t>Method using a single restriction digest and Illumina </a:t>
            </a:r>
            <a:r>
              <a:rPr lang="en-US" dirty="0" err="1"/>
              <a:t>TruSeq</a:t>
            </a:r>
            <a:r>
              <a:rPr lang="en-US" dirty="0"/>
              <a:t> kits</a:t>
            </a:r>
          </a:p>
          <a:p>
            <a:pPr lvl="2"/>
            <a:r>
              <a:rPr lang="en-US" dirty="0"/>
              <a:t>Toonen et al. 2013, Puritz and Toonen In Prep</a:t>
            </a:r>
          </a:p>
          <a:p>
            <a:pPr lvl="2"/>
            <a:endParaRPr lang="en-US" dirty="0"/>
          </a:p>
          <a:p>
            <a:r>
              <a:rPr lang="en-US" dirty="0" err="1"/>
              <a:t>ddRAD</a:t>
            </a:r>
            <a:endParaRPr lang="en-US" dirty="0"/>
          </a:p>
          <a:p>
            <a:pPr lvl="1"/>
            <a:r>
              <a:rPr lang="en-US" dirty="0"/>
              <a:t>Slight modifications of the Peterson et al. method</a:t>
            </a:r>
          </a:p>
          <a:p>
            <a:pPr lvl="1"/>
            <a:endParaRPr lang="en-US" dirty="0"/>
          </a:p>
          <a:p>
            <a:r>
              <a:rPr lang="en-US" dirty="0"/>
              <a:t>dDocent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ezRAD</a:t>
            </a:r>
            <a:r>
              <a:rPr lang="en-US" dirty="0"/>
              <a:t>/</a:t>
            </a:r>
            <a:r>
              <a:rPr lang="en-US" dirty="0" err="1"/>
              <a:t>ddRAD</a:t>
            </a:r>
            <a:r>
              <a:rPr lang="en-US" dirty="0"/>
              <a:t> analysis pipeline for population genomics</a:t>
            </a:r>
          </a:p>
          <a:p>
            <a:pPr lvl="2"/>
            <a:r>
              <a:rPr lang="en-US" dirty="0"/>
              <a:t>Puritz et al. 2014, Puritz et al. In Prep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7"/>
          <a:stretch/>
        </p:blipFill>
        <p:spPr>
          <a:xfrm>
            <a:off x="10995202" y="717785"/>
            <a:ext cx="1084735" cy="24463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63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Output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61693"/>
              </p:ext>
            </p:extLst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207842" cy="4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5904</TotalTime>
  <Words>2535</Words>
  <Application>Microsoft Macintosh PowerPoint</Application>
  <PresentationFormat>Widescreen</PresentationFormat>
  <Paragraphs>707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Andale Mono</vt:lpstr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The bioinformatics of reduced representation libraries:  RADseq and beyond</vt:lpstr>
      <vt:lpstr>A little info on me</vt:lpstr>
      <vt:lpstr>A little info on me</vt:lpstr>
      <vt:lpstr>My Research Program</vt:lpstr>
      <vt:lpstr>Next generation experience</vt:lpstr>
      <vt:lpstr>PowerPoint Presentation</vt:lpstr>
      <vt:lpstr>NGS Output</vt:lpstr>
      <vt:lpstr>NGS Workflow</vt:lpstr>
      <vt:lpstr>Today’s Workshop</vt:lpstr>
      <vt:lpstr>Today’s Workshop</vt:lpstr>
      <vt:lpstr>PowerPoint Presentation</vt:lpstr>
      <vt:lpstr>Adaptation Genomics for non-model organisms</vt:lpstr>
      <vt:lpstr>Adaptation Genomics for non-model organisms</vt:lpstr>
      <vt:lpstr>Adaptation Genomics for non-model organisms</vt:lpstr>
      <vt:lpstr>Adaptation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266</cp:revision>
  <dcterms:created xsi:type="dcterms:W3CDTF">2016-02-27T11:20:31Z</dcterms:created>
  <dcterms:modified xsi:type="dcterms:W3CDTF">2018-02-13T07:55:56Z</dcterms:modified>
</cp:coreProperties>
</file>